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342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00" r:id="rId37"/>
  </p:sldIdLst>
  <p:sldSz cx="9144000" cy="6858000" type="screen4x3"/>
  <p:notesSz cx="6858000" cy="9144000"/>
  <p:embeddedFontLst>
    <p:embeddedFont>
      <p:font typeface="Corbel" panose="020B050302020402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Libre Franklin" panose="00000500000000000000" charset="0"/>
      <p:regular r:id="rId47"/>
      <p:bold r:id="rId48"/>
      <p:italic r:id="rId49"/>
      <p:boldItalic r:id="rId50"/>
    </p:embeddedFont>
    <p:embeddedFont>
      <p:font typeface="Libre Franklin Medium" panose="020B0604020202020204" charset="0"/>
      <p:regular r:id="rId51"/>
      <p:bold r:id="rId52"/>
      <p:italic r:id="rId53"/>
      <p:boldItalic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3869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3638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2C664-5741-4C14-8953-A99F42521F2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634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029D3-FD15-48F9-8327-5A023BC5F86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587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38E2-8907-4B54-A126-B3C46CBC627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805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D1D56-440E-43E8-9128-141152A8BBB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005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7C251-A1AD-4396-8EA0-9C318EEF55D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373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65E25-8413-4193-A329-61E38B6F991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779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43D97-69B1-45F4-9746-583CDF2AF19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228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39E37-BD86-4984-B65D-96EFC9911F1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70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D73BA-2C6A-4549-82AC-9E99A97AAF8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840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6349A-F83D-4EC9-81C6-157C3E99BD7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80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6727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E4A6D-1E3C-4645-B7C0-A2F255ECC20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065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163E6-C356-4FE6-9627-34E0BCB58E9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326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8612D-D048-491D-838F-2FE3796C699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294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9C631-C80E-49D6-883C-F03111427C5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116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98942-FFBE-412D-A665-7CC1A647B0A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104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C9E8B-134E-4E6A-A9B2-5B45B8C6F9B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46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DCB9C-FBE8-4A1C-8768-EC888CB1828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330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54A72-A3E5-4B0A-9096-D37315243F3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171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F550C-5037-4316-AF78-6C694B1A80F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516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B9203-AE6E-4F31-8C47-E90C00A5F5A2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03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3233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74181-1E7B-4D15-983D-EC065F492C6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5869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7075C-57D5-4AB1-89E0-1352712BF88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797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EA188-5905-42E7-994F-2E40ECB64DE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2220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39CC0-6AE0-451C-8F3D-1D57D1C5CBE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4946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D6C47-F1E0-4CDF-9F06-27A0CB23222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068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59104-D72F-4B6B-A7F0-CFCF89D34821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426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d2dbae71f_0_2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8d2dbae71f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346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2dbae71f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8d2dbae7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30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2dbae71f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8d2dbae7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1041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2dbae71f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8d2dbae7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198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1198D-FCF6-4FA1-96C3-8B7D73CABDD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18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20B0C-8EB0-44EC-8413-0326BC9DA7A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11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66FE4-D16B-441A-B19A-33A58979E53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92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12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194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407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2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0849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4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1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7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3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t.ubc.ca/services/email-voice-internet/mailing-list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eedly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pi-frc.org/newsletter/features/featurearticle_brenda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downes.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gdj-1086657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gdj-1086657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290557" y="882376"/>
            <a:ext cx="8562886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lnSpc>
                <a:spcPct val="70000"/>
              </a:lnSpc>
              <a:spcBef>
                <a:spcPts val="0"/>
              </a:spcBef>
              <a:buClr>
                <a:srgbClr val="009944"/>
              </a:buClr>
              <a:buSzPts val="6500"/>
            </a:pPr>
            <a:r>
              <a:rPr lang="en-CA" sz="4400" b="0" dirty="0" smtClean="0"/>
              <a:t>Personal  </a:t>
            </a:r>
            <a:r>
              <a:rPr lang="en-CA" sz="4400" b="0" dirty="0"/>
              <a:t>Learning: </a:t>
            </a:r>
            <a:r>
              <a:rPr lang="en-CA" sz="4400" b="0" dirty="0" smtClean="0"/>
              <a:t/>
            </a:r>
            <a:br>
              <a:rPr lang="en-CA" sz="4400" b="0" dirty="0" smtClean="0"/>
            </a:br>
            <a:r>
              <a:rPr lang="en-CA" sz="4400" b="0" dirty="0"/>
              <a:t/>
            </a:r>
            <a:br>
              <a:rPr lang="en-CA" sz="4400" b="0" dirty="0"/>
            </a:br>
            <a:r>
              <a:rPr lang="en-CA" sz="4400" b="0" dirty="0" smtClean="0"/>
              <a:t>Taking  Ownership  of </a:t>
            </a:r>
            <a:br>
              <a:rPr lang="en-CA" sz="4400" b="0" dirty="0" smtClean="0"/>
            </a:br>
            <a:r>
              <a:rPr lang="en-CA" sz="4400" b="0" dirty="0"/>
              <a:t/>
            </a:r>
            <a:br>
              <a:rPr lang="en-CA" sz="4400" b="0" dirty="0"/>
            </a:br>
            <a:r>
              <a:rPr lang="en-CA" sz="4400" b="0" dirty="0" smtClean="0"/>
              <a:t>Learning  </a:t>
            </a:r>
            <a:r>
              <a:rPr lang="en-CA" sz="4400" b="0" dirty="0" smtClean="0"/>
              <a:t>Online:   Part One</a:t>
            </a:r>
            <a:endParaRPr sz="4100"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subTitle" idx="1"/>
          </p:nvPr>
        </p:nvSpPr>
        <p:spPr>
          <a:xfrm>
            <a:off x="1037975" y="4211673"/>
            <a:ext cx="7648800" cy="1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US" sz="2600" dirty="0"/>
              <a:t>Stephen Downes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US" sz="2600" dirty="0" smtClean="0"/>
              <a:t>August 27, </a:t>
            </a:r>
            <a:r>
              <a:rPr lang="en-US" sz="2600" dirty="0"/>
              <a:t>2020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US" sz="1700" dirty="0"/>
              <a:t>                                                         https://</a:t>
            </a:r>
            <a:r>
              <a:rPr lang="en-US" sz="1700" dirty="0" smtClean="0"/>
              <a:t>www.downes.ca/presentation/525</a:t>
            </a:r>
            <a:endParaRPr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667000" y="822960"/>
            <a:ext cx="6019800" cy="580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500" kern="1200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</a:rPr>
              <a:t>Interaction:</a:t>
            </a:r>
          </a:p>
          <a:p>
            <a:pPr eaLnBrk="1" hangingPunct="1">
              <a:spcBef>
                <a:spcPct val="65000"/>
              </a:spcBef>
              <a:buFontTx/>
              <a:buNone/>
            </a:pPr>
            <a:endParaRPr lang="en-US" altLang="en-US" sz="2400" dirty="0">
              <a:solidFill>
                <a:srgbClr val="008000"/>
              </a:solidFill>
            </a:endParaRPr>
          </a:p>
          <a:p>
            <a:pPr eaLnBrk="1" hangingPunct="1">
              <a:spcBef>
                <a:spcPct val="6500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6500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65000"/>
              </a:spcBef>
            </a:pPr>
            <a:r>
              <a:rPr lang="en-US" altLang="en-US" sz="2000" i="1" u="sng" dirty="0"/>
              <a:t>Why do we want it?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2000" b="1" dirty="0"/>
              <a:t>Human contact … </a:t>
            </a:r>
            <a:r>
              <a:rPr lang="en-US" altLang="en-US" sz="2000" i="1" dirty="0"/>
              <a:t>talk to me…</a:t>
            </a:r>
            <a:endParaRPr lang="en-US" altLang="en-US" sz="2000" b="1" dirty="0"/>
          </a:p>
          <a:p>
            <a:pPr lvl="1" eaLnBrk="1" hangingPunct="1">
              <a:spcBef>
                <a:spcPct val="65000"/>
              </a:spcBef>
            </a:pPr>
            <a:r>
              <a:rPr lang="en-US" altLang="en-US" sz="2000" b="1" dirty="0"/>
              <a:t>Human content … </a:t>
            </a:r>
            <a:r>
              <a:rPr lang="en-US" altLang="en-US" sz="2000" i="1" dirty="0"/>
              <a:t>teach me…</a:t>
            </a:r>
            <a:endParaRPr lang="en-US" altLang="en-US" sz="2000" b="1" dirty="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769524" y="1524000"/>
            <a:ext cx="5257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0033"/>
                </a:solidFill>
              </a:rPr>
              <a:t>“… the capacity to communicate with other people interested in the same topic or using the same online resource.”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714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55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304800" y="1205344"/>
            <a:ext cx="8458200" cy="511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500" kern="1200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</a:rPr>
              <a:t>Interaction: How to Get It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2400" dirty="0"/>
              <a:t>You cannot depend on  traditional learning for interactivity…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1800" dirty="0"/>
              <a:t>Most learning based on the broadcast model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1800" dirty="0"/>
              <a:t>Most interactivity separated from learning</a:t>
            </a:r>
          </a:p>
        </p:txBody>
      </p:sp>
      <p:pic>
        <p:nvPicPr>
          <p:cNvPr id="268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60045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5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304800" y="1496290"/>
            <a:ext cx="8458200" cy="482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500" kern="1200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</a:rPr>
              <a:t>Interaction: How to Get It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2400" dirty="0"/>
              <a:t>Built your own interaction network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2000" dirty="0"/>
              <a:t>Place </a:t>
            </a:r>
            <a:r>
              <a:rPr lang="en-US" altLang="en-US" sz="2000" i="1" u="sng" dirty="0"/>
              <a:t>yourself</a:t>
            </a:r>
            <a:r>
              <a:rPr lang="en-US" altLang="en-US" sz="2000" dirty="0"/>
              <a:t>, not the content, at the </a:t>
            </a:r>
            <a:r>
              <a:rPr lang="en-US" altLang="en-US" sz="2000" dirty="0" err="1"/>
              <a:t>centre</a:t>
            </a:r>
            <a:endParaRPr lang="en-US" altLang="en-US" sz="20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33337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78087" y="4239491"/>
            <a:ext cx="673331" cy="241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YOU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8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67" y="3616277"/>
            <a:ext cx="4837747" cy="2484869"/>
          </a:xfrm>
          <a:prstGeom prst="rect">
            <a:avLst/>
          </a:prstGeom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04800" y="1039090"/>
            <a:ext cx="8458200" cy="322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500" kern="1200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</a:rPr>
              <a:t>Interaction: Your Personal Network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 dirty="0"/>
              <a:t>Email and mailing lists </a:t>
            </a:r>
            <a:endParaRPr lang="en-US" altLang="en-US" sz="3300" dirty="0" smtClean="0"/>
          </a:p>
          <a:p>
            <a:pPr lvl="1">
              <a:spcBef>
                <a:spcPct val="65000"/>
              </a:spcBef>
            </a:pPr>
            <a:r>
              <a:rPr lang="en-US" altLang="en-US" sz="2400" dirty="0" smtClean="0"/>
              <a:t>Google Groups</a:t>
            </a:r>
          </a:p>
          <a:p>
            <a:pPr lvl="1">
              <a:spcBef>
                <a:spcPct val="65000"/>
              </a:spcBef>
            </a:pPr>
            <a:r>
              <a:rPr lang="en-US" altLang="en-US" sz="2400" dirty="0" smtClean="0"/>
              <a:t>Institutional Lists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7979" y="3616277"/>
            <a:ext cx="5935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https://</a:t>
            </a:r>
            <a:r>
              <a:rPr lang="en-CA" dirty="0" smtClean="0">
                <a:hlinkClick r:id="rId4"/>
              </a:rPr>
              <a:t>it.ubc.ca/services/email-voice-internet/mailing-lists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5536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304800" y="1396538"/>
            <a:ext cx="8458200" cy="287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500" kern="1200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</a:rPr>
              <a:t>Interaction: Your Personal Network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 dirty="0" smtClean="0"/>
              <a:t>Blogging </a:t>
            </a:r>
            <a:r>
              <a:rPr lang="en-US" altLang="en-US" sz="3300" dirty="0"/>
              <a:t>– </a:t>
            </a:r>
            <a:r>
              <a:rPr lang="en-US" altLang="en-US" sz="2500" dirty="0"/>
              <a:t>reading your subscriptions, leaving comments, longer responses in your own </a:t>
            </a:r>
            <a:r>
              <a:rPr lang="en-US" altLang="en-US" sz="2500" dirty="0" smtClean="0"/>
              <a:t>blog</a:t>
            </a:r>
          </a:p>
          <a:p>
            <a:pPr lvl="1">
              <a:spcBef>
                <a:spcPct val="65000"/>
              </a:spcBef>
            </a:pPr>
            <a:r>
              <a:rPr lang="en-US" altLang="en-US" sz="2100" dirty="0" err="1" smtClean="0"/>
              <a:t>Wordpress</a:t>
            </a:r>
            <a:endParaRPr lang="en-US" altLang="en-US" sz="2100" dirty="0" smtClean="0"/>
          </a:p>
          <a:p>
            <a:pPr lvl="1">
              <a:spcBef>
                <a:spcPct val="65000"/>
              </a:spcBef>
            </a:pPr>
            <a:r>
              <a:rPr lang="en-US" altLang="en-US" sz="2100" dirty="0" err="1" smtClean="0"/>
              <a:t>Edublogs</a:t>
            </a:r>
            <a:endParaRPr lang="en-US" altLang="en-US" sz="2100" dirty="0" smtClean="0"/>
          </a:p>
          <a:p>
            <a:pPr lvl="1">
              <a:spcBef>
                <a:spcPct val="65000"/>
              </a:spcBef>
            </a:pPr>
            <a:r>
              <a:rPr lang="en-US" altLang="en-US" sz="2100" dirty="0" smtClean="0"/>
              <a:t>Blogger</a:t>
            </a: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4447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304800" y="533400"/>
            <a:ext cx="8458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500" kern="1200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</a:rPr>
              <a:t>Interaction: Your Personal Network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2800" dirty="0"/>
              <a:t>Personal communication </a:t>
            </a:r>
            <a:r>
              <a:rPr lang="en-US" altLang="en-US" sz="3300" dirty="0"/>
              <a:t>– </a:t>
            </a:r>
            <a:r>
              <a:rPr lang="en-US" altLang="en-US" sz="2500" dirty="0"/>
              <a:t>instant messaging, </a:t>
            </a:r>
            <a:r>
              <a:rPr lang="en-US" altLang="en-US" sz="2500" dirty="0" smtClean="0"/>
              <a:t>Skype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2800" dirty="0" smtClean="0"/>
              <a:t>Social Networks – </a:t>
            </a:r>
            <a:r>
              <a:rPr lang="en-US" altLang="en-US" sz="2500" dirty="0" smtClean="0"/>
              <a:t>Twitter, Mastodon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2800" dirty="0" smtClean="0"/>
              <a:t>RSS</a:t>
            </a:r>
            <a:r>
              <a:rPr lang="en-US" altLang="en-US" sz="2500" dirty="0" smtClean="0"/>
              <a:t> – </a:t>
            </a:r>
            <a:r>
              <a:rPr lang="en-US" altLang="en-US" sz="2500" dirty="0" err="1" smtClean="0"/>
              <a:t>Feedly</a:t>
            </a:r>
            <a:endParaRPr lang="en-US" altLang="en-US" sz="2500" dirty="0"/>
          </a:p>
        </p:txBody>
      </p:sp>
      <p:sp>
        <p:nvSpPr>
          <p:cNvPr id="2" name="Rectangle 1"/>
          <p:cNvSpPr/>
          <p:nvPr/>
        </p:nvSpPr>
        <p:spPr>
          <a:xfrm>
            <a:off x="3778353" y="3275112"/>
            <a:ext cx="1636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feedly.com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353" y="3880327"/>
            <a:ext cx="3507971" cy="181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04800" y="1188720"/>
            <a:ext cx="579120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500" kern="1200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</a:rPr>
              <a:t>Interaction: Principles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2400" u="sng" dirty="0"/>
              <a:t>Pull</a:t>
            </a:r>
            <a:r>
              <a:rPr lang="en-US" altLang="en-US" sz="2400" dirty="0"/>
              <a:t> is better than </a:t>
            </a:r>
            <a:r>
              <a:rPr lang="en-US" altLang="en-US" sz="2400" u="sng" dirty="0"/>
              <a:t>push</a:t>
            </a:r>
            <a:r>
              <a:rPr lang="en-US" altLang="en-US" sz="2400" dirty="0"/>
              <a:t>…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2400" dirty="0"/>
              <a:t>Speak in your own (genuine) voice (and listen for authenticity)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2400" dirty="0"/>
              <a:t>Share your knowledge, your experiences, your opinions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2400" dirty="0"/>
              <a:t>Make it a habit and a priority</a:t>
            </a: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86" y="2980112"/>
            <a:ext cx="21717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18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28600" y="1188720"/>
            <a:ext cx="6064135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500" kern="1200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</a:rPr>
              <a:t>Interaction: Guerilla Tactics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2800" dirty="0"/>
              <a:t>If interaction isn’t provided, create it…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2000" dirty="0" err="1"/>
              <a:t>Eg</a:t>
            </a:r>
            <a:r>
              <a:rPr lang="en-US" altLang="en-US" sz="2000" dirty="0"/>
              <a:t>., if you are at a lecture like this, blog it</a:t>
            </a:r>
          </a:p>
          <a:p>
            <a:pPr eaLnBrk="1" hangingPunct="1">
              <a:spcBef>
                <a:spcPct val="65000"/>
              </a:spcBef>
              <a:buFontTx/>
              <a:buNone/>
            </a:pPr>
            <a:endParaRPr lang="en-US" altLang="en-US" sz="2800" dirty="0"/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71" y="1188720"/>
            <a:ext cx="2286497" cy="343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723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69" y="523701"/>
            <a:ext cx="1850166" cy="279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228600" y="1537854"/>
            <a:ext cx="8458200" cy="532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500" kern="1200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</a:rPr>
              <a:t>Interaction: Guerilla Tactics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2800" dirty="0"/>
              <a:t>If your software doesn’t support interaction, add it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2000" dirty="0" err="1"/>
              <a:t>Eg</a:t>
            </a:r>
            <a:r>
              <a:rPr lang="en-US" altLang="en-US" sz="2000" dirty="0"/>
              <a:t>., embed </a:t>
            </a:r>
            <a:r>
              <a:rPr lang="en-US" altLang="en-US" sz="2000" dirty="0" err="1"/>
              <a:t>Javascript</a:t>
            </a:r>
            <a:r>
              <a:rPr lang="en-US" altLang="en-US" sz="2000" dirty="0"/>
              <a:t> comment, RSS in LMS pages</a:t>
            </a:r>
          </a:p>
        </p:txBody>
      </p:sp>
    </p:spTree>
    <p:extLst>
      <p:ext uri="{BB962C8B-B14F-4D97-AF65-F5344CB8AC3E}">
        <p14:creationId xmlns:p14="http://schemas.microsoft.com/office/powerpoint/2010/main" val="28681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228600" y="1529542"/>
            <a:ext cx="8458200" cy="532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500" kern="1200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</a:rPr>
              <a:t>Interaction: Guerilla Tactics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2900" dirty="0"/>
              <a:t>Use back-channels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2300" dirty="0"/>
              <a:t>Private lists, Gmail accounts</a:t>
            </a:r>
            <a:r>
              <a:rPr lang="en-US" altLang="en-US" sz="2300" dirty="0" smtClean="0"/>
              <a:t>,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2300" dirty="0" smtClean="0"/>
              <a:t> </a:t>
            </a:r>
            <a:r>
              <a:rPr lang="en-US" altLang="en-US" sz="2300" dirty="0"/>
              <a:t>Flickr, IM, more…</a:t>
            </a:r>
          </a:p>
        </p:txBody>
      </p:sp>
      <p:pic>
        <p:nvPicPr>
          <p:cNvPr id="2252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23685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6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6242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Three Decades of Enquiry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81" name="Google Shape;8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725" y="1795750"/>
            <a:ext cx="7183883" cy="34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04800" y="1471352"/>
            <a:ext cx="8458200" cy="508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 dirty="0">
                <a:solidFill>
                  <a:srgbClr val="008000"/>
                </a:solidFill>
              </a:rPr>
              <a:t>Usability:</a:t>
            </a:r>
          </a:p>
          <a:p>
            <a:pPr eaLnBrk="1" hangingPunct="1">
              <a:spcBef>
                <a:spcPct val="65000"/>
              </a:spcBef>
            </a:pPr>
            <a:endParaRPr lang="en-US" altLang="en-US" sz="3300" i="1" u="sng" dirty="0"/>
          </a:p>
          <a:p>
            <a:pPr eaLnBrk="1" hangingPunct="1">
              <a:spcBef>
                <a:spcPct val="65000"/>
              </a:spcBef>
            </a:pPr>
            <a:endParaRPr lang="en-US" altLang="en-US" sz="3300" i="1" u="sng" dirty="0"/>
          </a:p>
          <a:p>
            <a:pPr eaLnBrk="1" hangingPunct="1">
              <a:spcBef>
                <a:spcPct val="65000"/>
              </a:spcBef>
            </a:pPr>
            <a:r>
              <a:rPr lang="en-US" altLang="en-US" sz="2000" i="1" u="sng" dirty="0"/>
              <a:t>Elements of Usability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2000" b="1" dirty="0"/>
              <a:t>Consistency … </a:t>
            </a:r>
            <a:r>
              <a:rPr lang="en-US" altLang="en-US" sz="2000" i="1" dirty="0"/>
              <a:t>I know what to expect…</a:t>
            </a:r>
            <a:endParaRPr lang="en-US" altLang="en-US" sz="2000" b="1" dirty="0"/>
          </a:p>
          <a:p>
            <a:pPr lvl="1" eaLnBrk="1" hangingPunct="1">
              <a:spcBef>
                <a:spcPct val="65000"/>
              </a:spcBef>
            </a:pPr>
            <a:r>
              <a:rPr lang="en-US" altLang="en-US" sz="2000" b="1" dirty="0"/>
              <a:t>Simplicity … </a:t>
            </a:r>
            <a:r>
              <a:rPr lang="en-US" altLang="en-US" sz="2000" i="1" dirty="0"/>
              <a:t>I can understand how it works…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756459" y="2157152"/>
            <a:ext cx="4648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0033"/>
                </a:solidFill>
              </a:rPr>
              <a:t>“… probably the greatest usability experts are found in the design labs of Google and Yahoo!”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37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28600" y="1421476"/>
            <a:ext cx="8458200" cy="520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 dirty="0">
                <a:solidFill>
                  <a:srgbClr val="008000"/>
                </a:solidFill>
              </a:rPr>
              <a:t>Consistency? As a Learner?</a:t>
            </a:r>
            <a:endParaRPr lang="en-US" altLang="en-US" sz="3500" dirty="0">
              <a:solidFill>
                <a:srgbClr val="008000"/>
              </a:solidFill>
            </a:endParaRPr>
          </a:p>
          <a:p>
            <a:pPr eaLnBrk="1" hangingPunct="1">
              <a:spcBef>
                <a:spcPct val="65000"/>
              </a:spcBef>
            </a:pPr>
            <a:r>
              <a:rPr lang="en-US" altLang="en-US" sz="2800" dirty="0"/>
              <a:t>Yes! </a:t>
            </a:r>
            <a:r>
              <a:rPr lang="en-US" altLang="en-US" sz="2800" u="sng" dirty="0"/>
              <a:t>Take charge</a:t>
            </a:r>
            <a:r>
              <a:rPr lang="en-US" altLang="en-US" sz="2800" dirty="0"/>
              <a:t> of your learning…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8" y="3165764"/>
            <a:ext cx="2514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0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228600" y="228600"/>
            <a:ext cx="8458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Consistency? As a Learner?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/>
              <a:t>Clarify first principles…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2700"/>
              <a:t>for example, how do </a:t>
            </a:r>
            <a:r>
              <a:rPr lang="en-US" altLang="en-US" sz="2700" i="1" u="sng"/>
              <a:t>you</a:t>
            </a:r>
            <a:r>
              <a:rPr lang="en-US" altLang="en-US" sz="2700"/>
              <a:t> understand learning theory? Eg. </a:t>
            </a:r>
            <a:r>
              <a:rPr lang="en-US" altLang="en-US" sz="2700">
                <a:hlinkClick r:id="rId3"/>
              </a:rPr>
              <a:t>Five Instructional Design Principles Worth Revisiting</a:t>
            </a:r>
            <a:endParaRPr lang="en-US" altLang="en-US" sz="3100"/>
          </a:p>
        </p:txBody>
      </p:sp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5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228600" y="228600"/>
            <a:ext cx="8458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Consistency? As a Learner?</a:t>
            </a:r>
            <a:endParaRPr lang="en-US" altLang="en-US" sz="3500">
              <a:solidFill>
                <a:srgbClr val="008000"/>
              </a:solidFill>
            </a:endParaRPr>
          </a:p>
          <a:p>
            <a:pPr eaLnBrk="1" hangingPunct="1">
              <a:spcBef>
                <a:spcPct val="65000"/>
              </a:spcBef>
            </a:pPr>
            <a:r>
              <a:rPr lang="en-US" altLang="en-US" sz="3300"/>
              <a:t>Organize your knowledge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2700"/>
              <a:t>For example, build your own CMS (using, say, Drupal)</a:t>
            </a:r>
          </a:p>
        </p:txBody>
      </p:sp>
    </p:spTree>
    <p:extLst>
      <p:ext uri="{BB962C8B-B14F-4D97-AF65-F5344CB8AC3E}">
        <p14:creationId xmlns:p14="http://schemas.microsoft.com/office/powerpoint/2010/main" val="24246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609600"/>
            <a:ext cx="8458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 u="sng">
                <a:solidFill>
                  <a:srgbClr val="008000"/>
                </a:solidFill>
              </a:rPr>
              <a:t>Simplify the Message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/>
              <a:t>Summarize, summarize, summarize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2700"/>
              <a:t>(and then put it into your own knowledge base)</a:t>
            </a:r>
          </a:p>
        </p:txBody>
      </p:sp>
    </p:spTree>
    <p:extLst>
      <p:ext uri="{BB962C8B-B14F-4D97-AF65-F5344CB8AC3E}">
        <p14:creationId xmlns:p14="http://schemas.microsoft.com/office/powerpoint/2010/main" val="1770967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304800" y="609600"/>
            <a:ext cx="8458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 u="sng">
                <a:solidFill>
                  <a:srgbClr val="008000"/>
                </a:solidFill>
              </a:rPr>
              <a:t>Simplify the Message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/>
              <a:t>Use your own vocabulary, examples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2700" i="1" u="sng"/>
              <a:t>You</a:t>
            </a:r>
            <a:r>
              <a:rPr lang="en-US" altLang="en-US" sz="2700"/>
              <a:t> own your language – don’t let academics and (especially) vendors tell you what jargon to use</a:t>
            </a:r>
          </a:p>
          <a:p>
            <a:pPr eaLnBrk="1" hangingPunct="1">
              <a:spcBef>
                <a:spcPct val="65000"/>
              </a:spcBef>
              <a:buFontTx/>
              <a:buNone/>
            </a:pPr>
            <a:endParaRPr lang="en-US" altLang="en-US" sz="3300"/>
          </a:p>
          <a:p>
            <a:pPr eaLnBrk="1" hangingPunct="1">
              <a:spcBef>
                <a:spcPct val="65000"/>
              </a:spcBef>
            </a:pPr>
            <a:endParaRPr lang="en-US" altLang="en-US" sz="3300"/>
          </a:p>
        </p:txBody>
      </p:sp>
    </p:spTree>
    <p:extLst>
      <p:ext uri="{BB962C8B-B14F-4D97-AF65-F5344CB8AC3E}">
        <p14:creationId xmlns:p14="http://schemas.microsoft.com/office/powerpoint/2010/main" val="9663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304800" y="609600"/>
            <a:ext cx="8458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 u="sng">
                <a:solidFill>
                  <a:srgbClr val="008000"/>
                </a:solidFill>
              </a:rPr>
              <a:t>Simplify the Message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/>
              <a:t>Don’t compartmentalize (needlessly)</a:t>
            </a:r>
          </a:p>
          <a:p>
            <a:pPr eaLnBrk="1" hangingPunct="1">
              <a:spcBef>
                <a:spcPct val="65000"/>
              </a:spcBef>
            </a:pPr>
            <a:endParaRPr lang="en-US" altLang="en-US" sz="3300"/>
          </a:p>
        </p:txBody>
      </p:sp>
      <p:pic>
        <p:nvPicPr>
          <p:cNvPr id="2314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2514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0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81000" y="457200"/>
            <a:ext cx="5562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Usability: Principles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/>
              <a:t>Usability is Social: 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2700"/>
              <a:t>Can you search your own learning?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2700"/>
              <a:t>Do you represent similar things in similar ways? 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/>
              <a:t>Usability is Personal: 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2900"/>
              <a:t>Listen to yourself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2700"/>
              <a:t>Be reflective – eg., is your desktop working for you?</a:t>
            </a:r>
          </a:p>
        </p:txBody>
      </p:sp>
    </p:spTree>
    <p:extLst>
      <p:ext uri="{BB962C8B-B14F-4D97-AF65-F5344CB8AC3E}">
        <p14:creationId xmlns:p14="http://schemas.microsoft.com/office/powerpoint/2010/main" val="2401674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04800" y="381000"/>
            <a:ext cx="678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Usability: Guerilla Tactics</a:t>
            </a:r>
          </a:p>
          <a:p>
            <a:pPr lvl="1" eaLnBrk="1" hangingPunct="1">
              <a:spcBef>
                <a:spcPct val="65000"/>
              </a:spcBef>
            </a:pPr>
            <a:endParaRPr lang="en-US" altLang="en-US" sz="3100"/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295400"/>
            <a:ext cx="32385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81000" y="1219200"/>
            <a:ext cx="54864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65000"/>
              </a:spcBef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 u="sng"/>
              <a:t>Important</a:t>
            </a:r>
            <a:r>
              <a:rPr lang="en-US" altLang="en-US" sz="2800"/>
              <a:t>: your institutional CMS is almost certainly dysfunctional – create your own </a:t>
            </a:r>
            <a:r>
              <a:rPr lang="en-US" altLang="en-US" sz="2800" i="1"/>
              <a:t>distributed</a:t>
            </a:r>
            <a:r>
              <a:rPr lang="en-US" altLang="en-US" sz="2800"/>
              <a:t> knowledge management system…</a:t>
            </a:r>
          </a:p>
          <a:p>
            <a:pPr>
              <a:spcBef>
                <a:spcPct val="50000"/>
              </a:spcBef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18247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304800" y="3810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Usability: Guerilla Tactics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3100"/>
              <a:t>Create a blog on Blogger, just to take notes</a:t>
            </a:r>
          </a:p>
        </p:txBody>
      </p:sp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77190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1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6242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 dirty="0">
                <a:latin typeface="Libre Franklin"/>
                <a:ea typeface="Libre Franklin"/>
                <a:cs typeface="Libre Franklin"/>
                <a:sym typeface="Libre Franklin"/>
              </a:rPr>
              <a:t>My Research Workflow</a:t>
            </a:r>
            <a:endParaRPr sz="3500"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87" name="Google Shape;8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175" y="1773125"/>
            <a:ext cx="7941024" cy="423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304800" y="3810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Usability: Guerilla Tactics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3100"/>
              <a:t>Store photos on Flickr</a:t>
            </a:r>
          </a:p>
        </p:txBody>
      </p:sp>
      <p:pic>
        <p:nvPicPr>
          <p:cNvPr id="2375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924300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3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304800" y="3810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Usability: Guerilla Tactics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3100"/>
              <a:t>Create a GMail account and forward important emails to yourself (and take advantage of Google’s search)</a:t>
            </a:r>
          </a:p>
        </p:txBody>
      </p:sp>
      <p:pic>
        <p:nvPicPr>
          <p:cNvPr id="2396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31623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9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304800" y="3810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Usability: Guerilla Tactics</a:t>
            </a:r>
            <a:endParaRPr lang="en-US" altLang="en-US" sz="3500">
              <a:solidFill>
                <a:srgbClr val="008000"/>
              </a:solidFill>
            </a:endParaRPr>
          </a:p>
          <a:p>
            <a:pPr lvl="1" eaLnBrk="1" hangingPunct="1">
              <a:spcBef>
                <a:spcPct val="65000"/>
              </a:spcBef>
            </a:pPr>
            <a:r>
              <a:rPr lang="en-US" altLang="en-US" sz="3100"/>
              <a:t>(Maybe) use Google desktop search</a:t>
            </a:r>
          </a:p>
        </p:txBody>
      </p:sp>
    </p:spTree>
    <p:extLst>
      <p:ext uri="{BB962C8B-B14F-4D97-AF65-F5344CB8AC3E}">
        <p14:creationId xmlns:p14="http://schemas.microsoft.com/office/powerpoint/2010/main" val="6798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28600" y="2286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Relevance:</a:t>
            </a:r>
          </a:p>
          <a:p>
            <a:pPr eaLnBrk="1" hangingPunct="1">
              <a:spcBef>
                <a:spcPct val="65000"/>
              </a:spcBef>
            </a:pPr>
            <a:endParaRPr lang="en-US" altLang="en-US">
              <a:solidFill>
                <a:srgbClr val="008000"/>
              </a:solidFill>
            </a:endParaRPr>
          </a:p>
          <a:p>
            <a:pPr eaLnBrk="1" hangingPunct="1">
              <a:spcBef>
                <a:spcPct val="65000"/>
              </a:spcBef>
            </a:pPr>
            <a:endParaRPr lang="en-US" altLang="en-US"/>
          </a:p>
          <a:p>
            <a:pPr eaLnBrk="1" hangingPunct="1">
              <a:spcBef>
                <a:spcPct val="65000"/>
              </a:spcBef>
            </a:pPr>
            <a:endParaRPr lang="en-US" altLang="en-US"/>
          </a:p>
          <a:p>
            <a:pPr eaLnBrk="1" hangingPunct="1">
              <a:spcBef>
                <a:spcPct val="65000"/>
              </a:spcBef>
            </a:pPr>
            <a:r>
              <a:rPr lang="en-US" altLang="en-US" sz="3300" i="1" u="sng"/>
              <a:t>Generating Relevance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3400" b="1"/>
              <a:t>Content … </a:t>
            </a:r>
            <a:r>
              <a:rPr lang="en-US" altLang="en-US" sz="3400" i="1"/>
              <a:t>getting what you want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3400" b="1"/>
              <a:t>Location, location, location</a:t>
            </a:r>
            <a:r>
              <a:rPr lang="en-US" altLang="en-US" sz="3400" i="1"/>
              <a:t>…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4267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660033"/>
                </a:solidFill>
              </a:rPr>
              <a:t>“… learners should get what they want, when they want it, and where they want it “</a:t>
            </a:r>
          </a:p>
        </p:txBody>
      </p:sp>
    </p:spTree>
    <p:extLst>
      <p:ext uri="{BB962C8B-B14F-4D97-AF65-F5344CB8AC3E}">
        <p14:creationId xmlns:p14="http://schemas.microsoft.com/office/powerpoint/2010/main" val="489894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81000" y="4572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Getting What You Want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 u="sng"/>
              <a:t>Step One</a:t>
            </a:r>
            <a:r>
              <a:rPr lang="en-US" altLang="en-US" sz="3300"/>
              <a:t>: maximize your sources – today’s best bet is RSS – go to </a:t>
            </a:r>
            <a:r>
              <a:rPr lang="en-US" altLang="en-US" sz="3300">
                <a:solidFill>
                  <a:srgbClr val="660033"/>
                </a:solidFill>
              </a:rPr>
              <a:t>www.google.com/reader</a:t>
            </a:r>
            <a:r>
              <a:rPr lang="en-US" altLang="en-US" sz="3300"/>
              <a:t>, set up an account, and search for topics of interest</a:t>
            </a:r>
          </a:p>
          <a:p>
            <a:pPr eaLnBrk="1" hangingPunct="1">
              <a:spcBef>
                <a:spcPct val="65000"/>
              </a:spcBef>
            </a:pPr>
            <a:endParaRPr lang="en-US" altLang="en-US" sz="3300"/>
          </a:p>
        </p:txBody>
      </p:sp>
    </p:spTree>
    <p:extLst>
      <p:ext uri="{BB962C8B-B14F-4D97-AF65-F5344CB8AC3E}">
        <p14:creationId xmlns:p14="http://schemas.microsoft.com/office/powerpoint/2010/main" val="3203326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81000" y="4572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Getting What You Want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 u="sng"/>
              <a:t>Step Two</a:t>
            </a:r>
            <a:r>
              <a:rPr lang="en-US" altLang="en-US" sz="3300"/>
              <a:t>: filter ruthlessly – if you don’t need it now, delete it (it will be online somewhere should you need it later)</a:t>
            </a:r>
          </a:p>
        </p:txBody>
      </p:sp>
    </p:spTree>
    <p:extLst>
      <p:ext uri="{BB962C8B-B14F-4D97-AF65-F5344CB8AC3E}">
        <p14:creationId xmlns:p14="http://schemas.microsoft.com/office/powerpoint/2010/main" val="40935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4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Stephen Downes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76" name="Google Shape;37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88125"/>
            <a:ext cx="30861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4"/>
          <p:cNvSpPr txBox="1"/>
          <p:nvPr/>
        </p:nvSpPr>
        <p:spPr>
          <a:xfrm>
            <a:off x="911125" y="2271550"/>
            <a:ext cx="27852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https://www.downes.ca</a:t>
            </a:r>
            <a:endParaRPr sz="18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6242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Takeaways for this Webinar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734300" y="1963625"/>
            <a:ext cx="7347900" cy="27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In this webinar, you learn: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Char char="●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The difference between ‘personalized learning’ and ‘personal learning’.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Char char="●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Why personal learning is the preferred concept for student success.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Char char="●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Key starting points for personal learning, objectives, learning processes and forms of evaluation that best suit personal learning.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Char char="●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Strategies to implement personal learning in the form of support for remote teaching, online learning, and lifelong learning. 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6242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 dirty="0">
                <a:latin typeface="Libre Franklin"/>
                <a:ea typeface="Libre Franklin"/>
                <a:cs typeface="Libre Franklin"/>
                <a:sym typeface="Libre Franklin"/>
              </a:rPr>
              <a:t>Topics for </a:t>
            </a:r>
            <a:r>
              <a:rPr lang="en-US" sz="3500" b="0" dirty="0" smtClean="0">
                <a:latin typeface="Libre Franklin"/>
                <a:ea typeface="Libre Franklin"/>
                <a:cs typeface="Libre Franklin"/>
                <a:sym typeface="Libre Franklin"/>
              </a:rPr>
              <a:t>Discussion - Practical</a:t>
            </a:r>
            <a:endParaRPr sz="3500"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34300" y="1963625"/>
            <a:ext cx="7347900" cy="27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What 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are relevance, usability, interactivity?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/>
            </a:pP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Starting points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/>
            </a:pPr>
            <a:r>
              <a:rPr lang="en-CA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Supporting them when they’re not supported (a.k.a. </a:t>
            </a:r>
            <a:r>
              <a:rPr lang="en-CA" sz="2000" dirty="0" err="1" smtClean="0">
                <a:latin typeface="Libre Franklin"/>
                <a:ea typeface="Libre Franklin"/>
                <a:cs typeface="Libre Franklin"/>
                <a:sym typeface="Libre Franklin"/>
              </a:rPr>
              <a:t>Geurilla</a:t>
            </a:r>
            <a:r>
              <a:rPr lang="en-CA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 Tactics)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These slides will be available at: </a:t>
            </a:r>
            <a:r>
              <a:rPr lang="en-US" sz="2000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https://</a:t>
            </a:r>
            <a:r>
              <a:rPr lang="en-US" sz="2000" u="sng" dirty="0" smtClean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www.downes.ca/presentation/525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Libre Franklin"/>
                <a:ea typeface="Libre Franklin"/>
                <a:cs typeface="Libre Franklin"/>
                <a:sym typeface="Libre Franklin"/>
              </a:rPr>
              <a:t>Silhouette Images via Gordon Johnson </a:t>
            </a:r>
            <a:r>
              <a:rPr lang="en-US" sz="1500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https://pixabay.com/users/gdj-1086657/</a:t>
            </a:r>
            <a:r>
              <a:rPr lang="en-US" sz="1500" dirty="0"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endParaRPr sz="15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6242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 dirty="0">
                <a:latin typeface="Libre Franklin"/>
                <a:ea typeface="Libre Franklin"/>
                <a:cs typeface="Libre Franklin"/>
                <a:sym typeface="Libre Franklin"/>
              </a:rPr>
              <a:t>Topics for </a:t>
            </a:r>
            <a:r>
              <a:rPr lang="en-US" sz="3500" b="0" dirty="0" smtClean="0">
                <a:latin typeface="Libre Franklin"/>
                <a:ea typeface="Libre Franklin"/>
                <a:cs typeface="Libre Franklin"/>
                <a:sym typeface="Libre Franklin"/>
              </a:rPr>
              <a:t>Discussion - Theory</a:t>
            </a:r>
            <a:endParaRPr sz="3500"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34300" y="1963625"/>
            <a:ext cx="7347900" cy="27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What is personal learning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?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Personal learning starting 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points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Supporting personal learning online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These slides will be available at: </a:t>
            </a:r>
            <a:r>
              <a:rPr lang="en-US" sz="2000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https://</a:t>
            </a:r>
            <a:r>
              <a:rPr lang="en-US" sz="2000" u="sng" dirty="0" smtClean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www.downes.ca/presentation/5245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Libre Franklin"/>
                <a:ea typeface="Libre Franklin"/>
                <a:cs typeface="Libre Franklin"/>
                <a:sym typeface="Libre Franklin"/>
              </a:rPr>
              <a:t>Silhouette Images via Gordon Johnson </a:t>
            </a:r>
            <a:r>
              <a:rPr lang="en-US" sz="1500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https://pixabay.com/users/gdj-1086657/</a:t>
            </a:r>
            <a:r>
              <a:rPr lang="en-US" sz="1500" dirty="0"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endParaRPr sz="15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38510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89462"/>
            <a:ext cx="8001000" cy="5166851"/>
          </a:xfrm>
        </p:spPr>
        <p:txBody>
          <a:bodyPr/>
          <a:lstStyle/>
          <a:p>
            <a:pPr>
              <a:spcBef>
                <a:spcPct val="65000"/>
              </a:spcBef>
              <a:buFontTx/>
              <a:buNone/>
            </a:pPr>
            <a:r>
              <a:rPr lang="en-US" altLang="en-US" sz="3500" dirty="0">
                <a:latin typeface="Libre Franklin"/>
                <a:ea typeface="Libre Franklin"/>
                <a:cs typeface="Libre Franklin"/>
              </a:rPr>
              <a:t>Three Principles:</a:t>
            </a:r>
          </a:p>
          <a:p>
            <a:pPr>
              <a:spcBef>
                <a:spcPct val="65000"/>
              </a:spcBef>
            </a:pPr>
            <a:r>
              <a:rPr lang="en-US" altLang="en-US" sz="3200" i="1" u="sng" dirty="0"/>
              <a:t>Interaction</a:t>
            </a:r>
            <a:r>
              <a:rPr lang="en-US" altLang="en-US" sz="3200" dirty="0"/>
              <a:t> – </a:t>
            </a:r>
            <a:r>
              <a:rPr lang="en-US" altLang="en-US" sz="2800" dirty="0"/>
              <a:t>participation in a learning community (or a community of practice)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33337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637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609600" y="1230284"/>
            <a:ext cx="8001000" cy="482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500" kern="1200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</a:rPr>
              <a:t>Three Principles: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600" i="1" u="sng" dirty="0"/>
              <a:t>Usability</a:t>
            </a:r>
            <a:r>
              <a:rPr lang="en-US" altLang="en-US" sz="3300" dirty="0"/>
              <a:t> – </a:t>
            </a:r>
            <a:r>
              <a:rPr lang="en-US" altLang="en-US" sz="2900" dirty="0"/>
              <a:t>simplicity and consistency</a:t>
            </a:r>
          </a:p>
          <a:p>
            <a:pPr eaLnBrk="1" hangingPunct="1">
              <a:buFontTx/>
              <a:buNone/>
            </a:pPr>
            <a:endParaRPr lang="en-US" altLang="en-US" sz="2900" dirty="0"/>
          </a:p>
        </p:txBody>
      </p:sp>
      <p:pic>
        <p:nvPicPr>
          <p:cNvPr id="264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88" y="3129742"/>
            <a:ext cx="3942311" cy="295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5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609600" y="1039091"/>
            <a:ext cx="8001000" cy="501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500" kern="1200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</a:rPr>
              <a:t>Three Principles: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600" i="1" u="sng" dirty="0"/>
              <a:t>Relevance</a:t>
            </a:r>
            <a:r>
              <a:rPr lang="en-US" altLang="en-US" sz="3600" dirty="0"/>
              <a:t> </a:t>
            </a:r>
            <a:r>
              <a:rPr lang="en-US" altLang="en-US" sz="3300" dirty="0"/>
              <a:t>– </a:t>
            </a:r>
            <a:r>
              <a:rPr lang="en-US" altLang="en-US" sz="2900" dirty="0"/>
              <a:t>or </a:t>
            </a:r>
            <a:r>
              <a:rPr lang="en-US" altLang="en-US" sz="2900" i="1" dirty="0"/>
              <a:t>salience</a:t>
            </a:r>
            <a:r>
              <a:rPr lang="en-US" altLang="en-US" sz="2900" dirty="0"/>
              <a:t>, that is, learning that is relevant to you, now</a:t>
            </a:r>
          </a:p>
          <a:p>
            <a:pPr eaLnBrk="1" hangingPunct="1">
              <a:buFontTx/>
              <a:buNone/>
            </a:pPr>
            <a:endParaRPr lang="en-US" altLang="en-US" sz="2900" dirty="0"/>
          </a:p>
        </p:txBody>
      </p:sp>
      <p:pic>
        <p:nvPicPr>
          <p:cNvPr id="266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3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169</TotalTime>
  <Words>894</Words>
  <Application>Microsoft Office PowerPoint</Application>
  <PresentationFormat>On-screen Show (4:3)</PresentationFormat>
  <Paragraphs>164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Corbel</vt:lpstr>
      <vt:lpstr>Calibri</vt:lpstr>
      <vt:lpstr>Libre Franklin</vt:lpstr>
      <vt:lpstr>Libre Franklin Medium</vt:lpstr>
      <vt:lpstr>Verdana</vt:lpstr>
      <vt:lpstr>Basis</vt:lpstr>
      <vt:lpstr>Personal  Learning:   Taking  Ownership  of   Learning  Online:   Part One</vt:lpstr>
      <vt:lpstr>Three Decades of Enquiry</vt:lpstr>
      <vt:lpstr>My Research Workflow</vt:lpstr>
      <vt:lpstr>Takeaways for this Webinar</vt:lpstr>
      <vt:lpstr>Topics for Discussion - Practical</vt:lpstr>
      <vt:lpstr>Topics for Discussion -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Stephen Downes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Help Students Succeed by Taking Ownership of Their Learning Online Through Personal Learning</dc:title>
  <dc:creator>Downes, Stephen</dc:creator>
  <cp:lastModifiedBy>Downes, Stephen</cp:lastModifiedBy>
  <cp:revision>7</cp:revision>
  <dcterms:modified xsi:type="dcterms:W3CDTF">2020-08-29T18:47:12Z</dcterms:modified>
</cp:coreProperties>
</file>